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268" r:id="rId6"/>
    <p:sldId id="269" r:id="rId7"/>
    <p:sldId id="270" r:id="rId8"/>
    <p:sldId id="271" r:id="rId9"/>
    <p:sldId id="262" r:id="rId1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a:srgbClr val="FAA482"/>
    <a:srgbClr val="F09AE6"/>
    <a:srgbClr val="E3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p:scale>
          <a:sx n="50" d="100"/>
          <a:sy n="50" d="100"/>
        </p:scale>
        <p:origin x="-1296"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27/07/1441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7" y="11112"/>
            <a:ext cx="12218987" cy="6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0" y="2724149"/>
            <a:ext cx="12192000" cy="3086101"/>
          </a:xfrm>
          <a:solidFill>
            <a:srgbClr val="E3E1E1"/>
          </a:solidFill>
        </p:spPr>
        <p:txBody>
          <a:bodyPr anchor="ctr">
            <a:normAutofit/>
          </a:bodyPr>
          <a:lstStyle/>
          <a:p>
            <a:pPr>
              <a:lnSpc>
                <a:spcPct val="100000"/>
              </a:lnSpc>
            </a:pPr>
            <a:r>
              <a:rPr lang="ar-EG" sz="5300" b="1" dirty="0" smtClean="0">
                <a:solidFill>
                  <a:srgbClr val="FF0000"/>
                </a:solidFill>
              </a:rPr>
              <a:t>إسم المقرر</a:t>
            </a:r>
            <a:r>
              <a:rPr lang="ar-SA" sz="4400" b="1" dirty="0"/>
              <a:t> الجغرافية  </a:t>
            </a:r>
            <a:r>
              <a:rPr lang="ar-SA" sz="4400" b="1" dirty="0" smtClean="0"/>
              <a:t>الاقتصادية</a:t>
            </a:r>
            <a:br>
              <a:rPr lang="ar-SA" sz="4400" b="1" dirty="0" smtClean="0"/>
            </a:br>
            <a:r>
              <a:rPr lang="ar-EG" sz="4400" b="1" dirty="0" smtClean="0"/>
              <a:t>أستاذ المادة : </a:t>
            </a:r>
            <a:r>
              <a:rPr lang="ar-EG" sz="4000" b="1" dirty="0" smtClean="0"/>
              <a:t>أ.د/ مسعد السيد أحمد بحيرى</a:t>
            </a:r>
            <a:endParaRPr lang="ar-EG" sz="4000" b="1" dirty="0"/>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6300"/>
            <a:ext cx="10096500" cy="3124200"/>
          </a:xfrm>
        </p:spPr>
        <p:txBody>
          <a:bodyPr>
            <a:noAutofit/>
          </a:bodyPr>
          <a:lstStyle/>
          <a:p>
            <a:r>
              <a:rPr lang="ar-SA" sz="6600" b="1" dirty="0" smtClean="0">
                <a:solidFill>
                  <a:srgbClr val="C00000"/>
                </a:solidFill>
              </a:rPr>
              <a:t>المحاضرة الثانية </a:t>
            </a:r>
            <a:r>
              <a:rPr lang="ar-SA" sz="5400" b="1" dirty="0" smtClean="0">
                <a:solidFill>
                  <a:srgbClr val="C00000"/>
                </a:solidFill>
              </a:rPr>
              <a:t/>
            </a:r>
            <a:br>
              <a:rPr lang="ar-SA" sz="5400" b="1" dirty="0" smtClean="0">
                <a:solidFill>
                  <a:srgbClr val="C00000"/>
                </a:solidFill>
              </a:rPr>
            </a:br>
            <a:r>
              <a:rPr lang="ar-SA" sz="5400" dirty="0">
                <a:solidFill>
                  <a:schemeClr val="accent2">
                    <a:lumMod val="75000"/>
                  </a:schemeClr>
                </a:solidFill>
              </a:rPr>
              <a:t>الفرقة الثالثة / تعليم اساسى شعبة دراسات اجتماعية </a:t>
            </a:r>
            <a:endParaRPr lang="ar-SA" sz="3200" dirty="0">
              <a:solidFill>
                <a:schemeClr val="accent2">
                  <a:lumMod val="75000"/>
                </a:schemeClr>
              </a:solidFill>
            </a:endParaRPr>
          </a:p>
        </p:txBody>
      </p:sp>
      <p:sp>
        <p:nvSpPr>
          <p:cNvPr id="3" name="Subtitle 2"/>
          <p:cNvSpPr>
            <a:spLocks noGrp="1"/>
          </p:cNvSpPr>
          <p:nvPr>
            <p:ph type="subTitle" idx="1"/>
          </p:nvPr>
        </p:nvSpPr>
        <p:spPr>
          <a:xfrm>
            <a:off x="1524000" y="4286250"/>
            <a:ext cx="9144000" cy="1581150"/>
          </a:xfrm>
        </p:spPr>
        <p:txBody>
          <a:bodyPr>
            <a:normAutofit/>
          </a:bodyPr>
          <a:lstStyle/>
          <a:p>
            <a:r>
              <a:rPr lang="ar-SA" sz="4000" b="1" dirty="0"/>
              <a:t>الفصل السادس</a:t>
            </a:r>
          </a:p>
          <a:p>
            <a:r>
              <a:rPr lang="ar-SA" sz="4000" b="1" dirty="0"/>
              <a:t>الموارد المعدنية</a:t>
            </a:r>
          </a:p>
          <a:p>
            <a:endParaRPr lang="ar-SA" sz="4000" b="1" dirty="0"/>
          </a:p>
        </p:txBody>
      </p:sp>
    </p:spTree>
    <p:extLst>
      <p:ext uri="{BB962C8B-B14F-4D97-AF65-F5344CB8AC3E}">
        <p14:creationId xmlns:p14="http://schemas.microsoft.com/office/powerpoint/2010/main" val="4681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65125"/>
            <a:ext cx="8991600" cy="1325563"/>
          </a:xfrm>
        </p:spPr>
        <p:txBody>
          <a:bodyPr/>
          <a:lstStyle/>
          <a:p>
            <a:r>
              <a:rPr lang="ar-SA" b="1" dirty="0">
                <a:solidFill>
                  <a:srgbClr val="FF0000"/>
                </a:solidFill>
              </a:rPr>
              <a:t>خامسا : العوامل المؤثرة فى الإنتاج المعدنى:- </a:t>
            </a:r>
          </a:p>
        </p:txBody>
      </p:sp>
      <p:sp>
        <p:nvSpPr>
          <p:cNvPr id="10" name="Double Brace 9"/>
          <p:cNvSpPr/>
          <p:nvPr/>
        </p:nvSpPr>
        <p:spPr>
          <a:xfrm>
            <a:off x="342900" y="2114550"/>
            <a:ext cx="8801100" cy="438150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3600" b="1" dirty="0" smtClean="0">
                <a:solidFill>
                  <a:schemeClr val="accent2">
                    <a:lumMod val="75000"/>
                  </a:schemeClr>
                </a:solidFill>
              </a:rPr>
              <a:t>1- الموقع </a:t>
            </a:r>
            <a:r>
              <a:rPr lang="ar-SA" sz="3600" b="1" dirty="0">
                <a:solidFill>
                  <a:schemeClr val="accent2">
                    <a:lumMod val="75000"/>
                  </a:schemeClr>
                </a:solidFill>
              </a:rPr>
              <a:t>الجغرافى للخام: </a:t>
            </a:r>
          </a:p>
          <a:p>
            <a:pPr algn="just"/>
            <a:r>
              <a:rPr lang="ar-SA" sz="3600" dirty="0"/>
              <a:t>يعد الموقع الجغرافى من أهم العوامل المؤثرة فى الإنتاج الاقتصادى بوجه عام والإنتاج المعدنى على وجه الخصوص، حيث أن الموقع يتوقف عليه سهولة الكشف عن المعادن وإمكان الوصول إليه وتيسير نقل الخامات إلى مناطق الاستهلاك.</a:t>
            </a:r>
            <a:r>
              <a:rPr lang="ar-SA" sz="3600" b="1" dirty="0"/>
              <a:t> </a:t>
            </a:r>
          </a:p>
        </p:txBody>
      </p:sp>
      <p:sp>
        <p:nvSpPr>
          <p:cNvPr id="12" name="Flowchart: Manual Input 11"/>
          <p:cNvSpPr/>
          <p:nvPr/>
        </p:nvSpPr>
        <p:spPr>
          <a:xfrm>
            <a:off x="9601200" y="1676400"/>
            <a:ext cx="2362200" cy="4572000"/>
          </a:xfrm>
          <a:prstGeom prst="flowChartManualInpu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dirty="0">
                <a:solidFill>
                  <a:schemeClr val="accent6">
                    <a:lumMod val="50000"/>
                  </a:schemeClr>
                </a:solidFill>
              </a:rPr>
              <a:t>يتوقف استغلال المعادن من وجهة النظر الاقتصادية على مجموعة من العوامل المتداخلة، وأهم هذه العوامل هى</a:t>
            </a:r>
            <a:r>
              <a:rPr lang="ar-SA" sz="2400" b="1" dirty="0" smtClean="0">
                <a:solidFill>
                  <a:schemeClr val="accent6">
                    <a:lumMod val="50000"/>
                  </a:schemeClr>
                </a:solidFill>
              </a:rPr>
              <a:t>:- </a:t>
            </a:r>
            <a:endParaRPr lang="ar-SA" sz="2400" b="1" dirty="0">
              <a:solidFill>
                <a:schemeClr val="accent6">
                  <a:lumMod val="50000"/>
                </a:schemeClr>
              </a:solidFill>
            </a:endParaRPr>
          </a:p>
        </p:txBody>
      </p:sp>
    </p:spTree>
    <p:extLst>
      <p:ext uri="{BB962C8B-B14F-4D97-AF65-F5344CB8AC3E}">
        <p14:creationId xmlns:p14="http://schemas.microsoft.com/office/powerpoint/2010/main" val="152921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Brace 5"/>
          <p:cNvSpPr/>
          <p:nvPr/>
        </p:nvSpPr>
        <p:spPr>
          <a:xfrm>
            <a:off x="1047750" y="647700"/>
            <a:ext cx="10229850" cy="588645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4000" b="1" dirty="0" smtClean="0">
                <a:solidFill>
                  <a:schemeClr val="accent2">
                    <a:lumMod val="75000"/>
                  </a:schemeClr>
                </a:solidFill>
              </a:rPr>
              <a:t>2- قرب </a:t>
            </a:r>
            <a:r>
              <a:rPr lang="ar-SA" sz="4000" b="1" dirty="0">
                <a:solidFill>
                  <a:schemeClr val="accent2">
                    <a:lumMod val="75000"/>
                  </a:schemeClr>
                </a:solidFill>
              </a:rPr>
              <a:t>الخامات من سطح الأرض</a:t>
            </a:r>
            <a:r>
              <a:rPr lang="ar-SA" sz="4000" b="1" dirty="0" smtClean="0">
                <a:solidFill>
                  <a:schemeClr val="accent2">
                    <a:lumMod val="75000"/>
                  </a:schemeClr>
                </a:solidFill>
              </a:rPr>
              <a:t>:- </a:t>
            </a:r>
            <a:endParaRPr lang="ar-SA" sz="4000" b="1" dirty="0">
              <a:solidFill>
                <a:schemeClr val="accent2">
                  <a:lumMod val="75000"/>
                </a:schemeClr>
              </a:solidFill>
            </a:endParaRPr>
          </a:p>
          <a:p>
            <a:pPr algn="just"/>
            <a:r>
              <a:rPr lang="ar-SA" sz="3600" dirty="0"/>
              <a:t>قد تتواجد الخامات المعدنية قريبة من سطح الأرض، الأمر الذى يسهل تعدينها بطريقة التعدين السطحى، حيث تنخفض تكاليف إنتاج المعدن وأحياناً أخرى توجد على شكل رواسب أو طبقات على أعماق كبيرة، فتزداد تكاليف استخراج.</a:t>
            </a:r>
          </a:p>
          <a:p>
            <a:pPr algn="ctr"/>
            <a:r>
              <a:rPr lang="ar-SA" sz="4000" b="1" dirty="0" smtClean="0">
                <a:solidFill>
                  <a:schemeClr val="accent2">
                    <a:lumMod val="75000"/>
                  </a:schemeClr>
                </a:solidFill>
              </a:rPr>
              <a:t>3- المناخ :- </a:t>
            </a:r>
            <a:endParaRPr lang="ar-SA" sz="4000" b="1" dirty="0">
              <a:solidFill>
                <a:schemeClr val="accent2">
                  <a:lumMod val="75000"/>
                </a:schemeClr>
              </a:solidFill>
            </a:endParaRPr>
          </a:p>
          <a:p>
            <a:pPr algn="just"/>
            <a:r>
              <a:rPr lang="ar-SA" sz="3600" dirty="0"/>
              <a:t>يلعب المناخ دوراً كبيراً فى التأثير على عملية </a:t>
            </a:r>
            <a:r>
              <a:rPr lang="ar-SA" sz="3600" dirty="0" smtClean="0"/>
              <a:t>التعدين، </a:t>
            </a:r>
            <a:r>
              <a:rPr lang="ar-SA" sz="3600" dirty="0"/>
              <a:t>وخاصة فى المناطق التى يتم فيها التعدين بطريقة الحفر المكشوفة.</a:t>
            </a:r>
          </a:p>
        </p:txBody>
      </p:sp>
    </p:spTree>
    <p:extLst>
      <p:ext uri="{BB962C8B-B14F-4D97-AF65-F5344CB8AC3E}">
        <p14:creationId xmlns:p14="http://schemas.microsoft.com/office/powerpoint/2010/main" val="2692849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Brace 4"/>
          <p:cNvSpPr/>
          <p:nvPr/>
        </p:nvSpPr>
        <p:spPr>
          <a:xfrm>
            <a:off x="1047750" y="647700"/>
            <a:ext cx="10229850" cy="588645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3600" b="1" dirty="0" smtClean="0">
                <a:solidFill>
                  <a:schemeClr val="accent2">
                    <a:lumMod val="75000"/>
                  </a:schemeClr>
                </a:solidFill>
              </a:rPr>
              <a:t>4- نسبة </a:t>
            </a:r>
            <a:r>
              <a:rPr lang="ar-SA" sz="3600" b="1" dirty="0">
                <a:solidFill>
                  <a:schemeClr val="accent2">
                    <a:lumMod val="75000"/>
                  </a:schemeClr>
                </a:solidFill>
              </a:rPr>
              <a:t>المعدن فى الخام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تختلف نسبة المعدن فى الخام من معدن لآخر، فهى مرتفعة فى بعض المعادن كالحديد ومنخفضة فى البعض الآخر كالذهب، غير أن لكل معدن نسبة معينة، إذا قلت نسبة المعدن فى الخام عنها أصبح استغلاله غير اقتصادى.</a:t>
            </a:r>
          </a:p>
          <a:p>
            <a:pPr algn="ctr"/>
            <a:r>
              <a:rPr lang="ar-SA" sz="3600" b="1" dirty="0" smtClean="0">
                <a:solidFill>
                  <a:schemeClr val="accent2">
                    <a:lumMod val="75000"/>
                  </a:schemeClr>
                </a:solidFill>
              </a:rPr>
              <a:t>5- نسبة </a:t>
            </a:r>
            <a:r>
              <a:rPr lang="ar-SA" sz="3600" b="1" dirty="0">
                <a:solidFill>
                  <a:schemeClr val="accent2">
                    <a:lumMod val="75000"/>
                  </a:schemeClr>
                </a:solidFill>
              </a:rPr>
              <a:t>الشوائب فى الخام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لا توجد المعادن فى الطبيعة بصورة نقية، ولكنها تكون مختلطة بمواد أخرى كالرمال والحصى وغير ذلك ويطلق عليها اسم الشوائب، وكلما زادت نسبة هذه الشوائب كلما قلت نسبة المعدن.</a:t>
            </a:r>
          </a:p>
        </p:txBody>
      </p:sp>
    </p:spTree>
    <p:extLst>
      <p:ext uri="{BB962C8B-B14F-4D97-AF65-F5344CB8AC3E}">
        <p14:creationId xmlns:p14="http://schemas.microsoft.com/office/powerpoint/2010/main" val="262063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Brace 4"/>
          <p:cNvSpPr/>
          <p:nvPr/>
        </p:nvSpPr>
        <p:spPr>
          <a:xfrm>
            <a:off x="1047750" y="647700"/>
            <a:ext cx="10229850" cy="588645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3600" b="1" dirty="0" smtClean="0">
                <a:solidFill>
                  <a:schemeClr val="accent2">
                    <a:lumMod val="75000"/>
                  </a:schemeClr>
                </a:solidFill>
              </a:rPr>
              <a:t>6- نوعية </a:t>
            </a:r>
            <a:r>
              <a:rPr lang="ar-SA" sz="3600" b="1" dirty="0">
                <a:solidFill>
                  <a:schemeClr val="accent2">
                    <a:lumMod val="75000"/>
                  </a:schemeClr>
                </a:solidFill>
              </a:rPr>
              <a:t>الصخور: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حيث توجد المعادن فى أنواع مختلفة من الصخور، فنجد أن الصخور النارية والتى تكونت فى زمن قديم . مثل الديوريت والتى تحتوى على الذهب والمنجنيز. بينما الصخور المتحولة تحتوى على خامات الذهب. بينما نجد أن الصخور الرسوبية مثل الحجر الجيرى والطباشيرى، وتحتوى أيضاً على معادن الحديد وبعض مصادر الطاقة كالفحم والبترول .</a:t>
            </a:r>
          </a:p>
          <a:p>
            <a:pPr algn="ctr"/>
            <a:r>
              <a:rPr lang="ar-SA" sz="3600" b="1" dirty="0" smtClean="0">
                <a:solidFill>
                  <a:schemeClr val="accent2">
                    <a:lumMod val="75000"/>
                  </a:schemeClr>
                </a:solidFill>
              </a:rPr>
              <a:t>7- أهمية </a:t>
            </a:r>
            <a:r>
              <a:rPr lang="ar-SA" sz="3600" b="1" dirty="0">
                <a:solidFill>
                  <a:schemeClr val="accent2">
                    <a:lumMod val="75000"/>
                  </a:schemeClr>
                </a:solidFill>
              </a:rPr>
              <a:t>المعدن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تتوقف أهمية المعدن كلما تنوعت استخداماته، مما يؤدى إلى زيادة الطلب عليه وارتفاع قيمته وأهميته .</a:t>
            </a:r>
          </a:p>
          <a:p>
            <a:pPr algn="ctr"/>
            <a:endParaRPr lang="ar-SA" sz="3600" dirty="0"/>
          </a:p>
        </p:txBody>
      </p:sp>
    </p:spTree>
    <p:extLst>
      <p:ext uri="{BB962C8B-B14F-4D97-AF65-F5344CB8AC3E}">
        <p14:creationId xmlns:p14="http://schemas.microsoft.com/office/powerpoint/2010/main" val="861290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Brace 5"/>
          <p:cNvSpPr/>
          <p:nvPr/>
        </p:nvSpPr>
        <p:spPr>
          <a:xfrm>
            <a:off x="1047750" y="647700"/>
            <a:ext cx="10229850" cy="588645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3600" b="1" dirty="0" smtClean="0">
                <a:solidFill>
                  <a:schemeClr val="accent2">
                    <a:lumMod val="75000"/>
                  </a:schemeClr>
                </a:solidFill>
              </a:rPr>
              <a:t>8- كمية </a:t>
            </a:r>
            <a:r>
              <a:rPr lang="ar-SA" sz="3600" b="1" dirty="0">
                <a:solidFill>
                  <a:schemeClr val="accent2">
                    <a:lumMod val="75000"/>
                  </a:schemeClr>
                </a:solidFill>
              </a:rPr>
              <a:t>الاحتياطى: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كثيراً ما يوجد معدن فى منطقة ما إلا أن صغر كمية الاحتياطى يحول دون قيام عملية التعدين، وخاصة إذا كانت نفقات الإنتاج الثابة كبيرة.</a:t>
            </a:r>
          </a:p>
          <a:p>
            <a:pPr algn="ctr"/>
            <a:r>
              <a:rPr lang="ar-SA" sz="3600" b="1" dirty="0" smtClean="0">
                <a:solidFill>
                  <a:schemeClr val="accent2">
                    <a:lumMod val="75000"/>
                  </a:schemeClr>
                </a:solidFill>
              </a:rPr>
              <a:t>9- رأس </a:t>
            </a:r>
            <a:r>
              <a:rPr lang="ar-SA" sz="3600" b="1" dirty="0">
                <a:solidFill>
                  <a:schemeClr val="accent2">
                    <a:lumMod val="75000"/>
                  </a:schemeClr>
                </a:solidFill>
              </a:rPr>
              <a:t>المال :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يعتبر رأس المال من أهم العوامل التى تساعد على استغلال الثروة المعدنية، وذلك نظراً لما تتطلبه صناعة التعدين من رؤوس أموال ضخمة.</a:t>
            </a:r>
          </a:p>
        </p:txBody>
      </p:sp>
    </p:spTree>
    <p:extLst>
      <p:ext uri="{BB962C8B-B14F-4D97-AF65-F5344CB8AC3E}">
        <p14:creationId xmlns:p14="http://schemas.microsoft.com/office/powerpoint/2010/main" val="209907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Brace 4"/>
          <p:cNvSpPr/>
          <p:nvPr/>
        </p:nvSpPr>
        <p:spPr>
          <a:xfrm>
            <a:off x="1905000" y="1695450"/>
            <a:ext cx="8763000" cy="4838700"/>
          </a:xfrm>
          <a:prstGeom prst="bracePair">
            <a:avLst/>
          </a:prstGeom>
        </p:spPr>
        <p:style>
          <a:lnRef idx="1">
            <a:schemeClr val="accent1"/>
          </a:lnRef>
          <a:fillRef idx="1003">
            <a:schemeClr val="lt1"/>
          </a:fillRef>
          <a:effectRef idx="0">
            <a:schemeClr val="accent1"/>
          </a:effectRef>
          <a:fontRef idx="minor">
            <a:schemeClr val="tx1"/>
          </a:fontRef>
        </p:style>
        <p:txBody>
          <a:bodyPr rtlCol="1" anchor="ctr"/>
          <a:lstStyle/>
          <a:p>
            <a:pPr algn="ctr"/>
            <a:r>
              <a:rPr lang="ar-SA" sz="3600" b="1" dirty="0" smtClean="0">
                <a:solidFill>
                  <a:schemeClr val="accent2">
                    <a:lumMod val="75000"/>
                  </a:schemeClr>
                </a:solidFill>
              </a:rPr>
              <a:t>10- </a:t>
            </a:r>
            <a:r>
              <a:rPr lang="ar-SA" sz="3600" b="1" dirty="0">
                <a:solidFill>
                  <a:schemeClr val="accent2">
                    <a:lumMod val="75000"/>
                  </a:schemeClr>
                </a:solidFill>
              </a:rPr>
              <a:t>السياسات الحكومية : </a:t>
            </a:r>
            <a:r>
              <a:rPr lang="ar-SA" sz="3600" b="1" dirty="0" smtClean="0">
                <a:solidFill>
                  <a:schemeClr val="accent2">
                    <a:lumMod val="75000"/>
                  </a:schemeClr>
                </a:solidFill>
              </a:rPr>
              <a:t>- </a:t>
            </a:r>
            <a:endParaRPr lang="ar-SA" sz="3600" b="1" dirty="0">
              <a:solidFill>
                <a:schemeClr val="accent2">
                  <a:lumMod val="75000"/>
                </a:schemeClr>
              </a:solidFill>
            </a:endParaRPr>
          </a:p>
          <a:p>
            <a:pPr algn="just"/>
            <a:r>
              <a:rPr lang="ar-SA" sz="3600" dirty="0"/>
              <a:t>تتأثر حرفة التعدين بالسياسات الحكومية، فقد تدعو اعتبارات الأمن القومى إلى أن تقوم الدولة على استغلال بعض المعادن برغم عدم توافر مقومات هذا الاستغلال من الناحية الاقتصادية.</a:t>
            </a:r>
          </a:p>
        </p:txBody>
      </p:sp>
    </p:spTree>
    <p:extLst>
      <p:ext uri="{BB962C8B-B14F-4D97-AF65-F5344CB8AC3E}">
        <p14:creationId xmlns:p14="http://schemas.microsoft.com/office/powerpoint/2010/main" val="359309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409</Words>
  <Application>Microsoft Office PowerPoint</Application>
  <PresentationFormat>Custom</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إسم المقرر الجغرافية  الاقتصادية أستاذ المادة : أ.د/ مسعد السيد أحمد بحيرى</vt:lpstr>
      <vt:lpstr>المحاضرة الثانية  الفرقة الثالثة / تعليم اساسى شعبة دراسات اجتماعية </vt:lpstr>
      <vt:lpstr>خامسا : العوامل المؤثرة فى الإنتاج المعدنى:-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Dr Mosad</cp:lastModifiedBy>
  <cp:revision>46</cp:revision>
  <dcterms:created xsi:type="dcterms:W3CDTF">2020-03-17T20:43:53Z</dcterms:created>
  <dcterms:modified xsi:type="dcterms:W3CDTF">2020-03-21T19:36:20Z</dcterms:modified>
</cp:coreProperties>
</file>